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336" r:id="rId3"/>
    <p:sldId id="316" r:id="rId4"/>
    <p:sldId id="293" r:id="rId5"/>
    <p:sldId id="349" r:id="rId6"/>
    <p:sldId id="345" r:id="rId7"/>
    <p:sldId id="343" r:id="rId8"/>
    <p:sldId id="351" r:id="rId9"/>
    <p:sldId id="339" r:id="rId10"/>
    <p:sldId id="350" r:id="rId11"/>
    <p:sldId id="344" r:id="rId12"/>
    <p:sldId id="335" r:id="rId13"/>
    <p:sldId id="354" r:id="rId14"/>
    <p:sldId id="352" r:id="rId15"/>
    <p:sldId id="337" r:id="rId16"/>
    <p:sldId id="338" r:id="rId17"/>
    <p:sldId id="300" r:id="rId18"/>
    <p:sldId id="353" r:id="rId19"/>
    <p:sldId id="346" r:id="rId20"/>
    <p:sldId id="286" r:id="rId21"/>
    <p:sldId id="355" r:id="rId22"/>
    <p:sldId id="30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7241" autoAdjust="0"/>
  </p:normalViewPr>
  <p:slideViewPr>
    <p:cSldViewPr snapToGrid="0" showGuides="1">
      <p:cViewPr varScale="1">
        <p:scale>
          <a:sx n="72" d="100"/>
          <a:sy n="72" d="100"/>
        </p:scale>
        <p:origin x="86" y="391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2022-10-06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497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5244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318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2464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088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2022-10-06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2022-10-06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2022-10-06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2022-10-06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2022-10-06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2022-10-06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2022-10-06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2022-10-06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2022-10-06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2022-10-06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2022-10-06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2022-10-06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2022-10-06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/>
          </a:bodyPr>
          <a:lstStyle/>
          <a:p>
            <a:r>
              <a:rPr lang="en-CA" sz="3000" b="1" dirty="0">
                <a:cs typeface="Arial" panose="020B0604020202020204" pitchFamily="34" charset="0"/>
              </a:rPr>
              <a:t>How resource abundance and predictability affect animal movement</a:t>
            </a:r>
            <a:endParaRPr lang="en-CA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– M.Sc. Biol.</a:t>
            </a: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95" y="5503206"/>
            <a:ext cx="3850405" cy="1063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14" y="5048335"/>
            <a:ext cx="3416233" cy="13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unpredictability and HR: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 anchor="ctr">
            <a:normAutofit/>
          </a:bodyPr>
          <a:lstStyle/>
          <a:p>
            <a:r>
              <a:rPr lang="en-US" dirty="0"/>
              <a:t>Results reported as </a:t>
            </a:r>
            <a:r>
              <a:rPr lang="en-US" b="1" dirty="0">
                <a:solidFill>
                  <a:srgbClr val="C00000"/>
                </a:solidFill>
              </a:rPr>
              <a:t>de-novo findings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r>
              <a:rPr lang="en-US" dirty="0"/>
              <a:t>Missing </a:t>
            </a:r>
            <a:r>
              <a:rPr lang="en-US" b="1" dirty="0">
                <a:solidFill>
                  <a:srgbClr val="C00000"/>
                </a:solidFill>
              </a:rPr>
              <a:t>unifying hypotheses </a:t>
            </a:r>
            <a:r>
              <a:rPr lang="en-US" dirty="0"/>
              <a:t>for estimating:</a:t>
            </a:r>
          </a:p>
          <a:p>
            <a:pPr lvl="1"/>
            <a:r>
              <a:rPr lang="en-US" dirty="0"/>
              <a:t>Resource unpredictability</a:t>
            </a:r>
          </a:p>
          <a:p>
            <a:pPr lvl="1"/>
            <a:r>
              <a:rPr lang="en-US" dirty="0"/>
              <a:t>Home range size</a:t>
            </a:r>
          </a:p>
          <a:p>
            <a:pPr lvl="1"/>
            <a:r>
              <a:rPr lang="en-US" dirty="0"/>
              <a:t>Relationship between the two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41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225" y="833380"/>
            <a:ext cx="5888095" cy="588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a unifying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A472E5-59A5-4EA1-BB70-CF7B64261BD9}"/>
              </a:ext>
            </a:extLst>
          </p:cNvPr>
          <p:cNvGrpSpPr/>
          <p:nvPr/>
        </p:nvGrpSpPr>
        <p:grpSpPr>
          <a:xfrm>
            <a:off x="276593" y="1132829"/>
            <a:ext cx="3533795" cy="5223521"/>
            <a:chOff x="119113" y="1132829"/>
            <a:chExt cx="3533795" cy="52235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FFE296-66A2-4B75-ABB6-815189547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82" t="17575" r="70608" b="43871"/>
            <a:stretch/>
          </p:blipFill>
          <p:spPr>
            <a:xfrm>
              <a:off x="685873" y="1132829"/>
              <a:ext cx="2172474" cy="230974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A04933-542F-4B75-9BE4-BAD2E5392D3E}"/>
                </a:ext>
              </a:extLst>
            </p:cNvPr>
            <p:cNvSpPr txBox="1"/>
            <p:nvPr/>
          </p:nvSpPr>
          <p:spPr>
            <a:xfrm>
              <a:off x="119113" y="5989628"/>
              <a:ext cx="3533795" cy="3667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900" dirty="0" err="1"/>
                <a:t>Showshoe</a:t>
              </a:r>
              <a:r>
                <a:rPr lang="en-CA" sz="900" dirty="0"/>
                <a:t> hares, photos by </a:t>
              </a:r>
              <a:r>
                <a:rPr lang="en-GB" sz="900" dirty="0"/>
                <a:t>D. Gordon and</a:t>
              </a:r>
            </a:p>
            <a:p>
              <a:pPr algn="ctr"/>
              <a:r>
                <a:rPr lang="en-GB" sz="900" dirty="0"/>
                <a:t>E. Robertson (bottom), </a:t>
              </a:r>
              <a:r>
                <a:rPr lang="en-CA" sz="900" dirty="0"/>
                <a:t>CC BY-SA 3.0, via Wikimedia  Commons</a:t>
              </a:r>
            </a:p>
          </p:txBody>
        </p:sp>
        <p:pic>
          <p:nvPicPr>
            <p:cNvPr id="10" name="Picture 9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EE3F344A-68E2-46E0-A14C-1D07BB1F1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" y="3605229"/>
              <a:ext cx="2437329" cy="2306418"/>
            </a:xfrm>
            <a:prstGeom prst="rect">
              <a:avLst/>
            </a:prstGeom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93EAB8-CA43-4B2F-8286-2D904846D4A0}"/>
              </a:ext>
            </a:extLst>
          </p:cNvPr>
          <p:cNvCxnSpPr>
            <a:cxnSpLocks/>
          </p:cNvCxnSpPr>
          <p:nvPr/>
        </p:nvCxnSpPr>
        <p:spPr>
          <a:xfrm flipV="1">
            <a:off x="3556000" y="3437589"/>
            <a:ext cx="2083446" cy="4981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66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57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EE79C-BD2E-C982-72EA-872DCB10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71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Relationships can be complicated…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8C443-FC9A-4347-864C-ADEEB5455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1" y="812284"/>
            <a:ext cx="10390632" cy="5842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09032-0AE4-7E8F-CCF0-676236D3D3D9}"/>
              </a:ext>
            </a:extLst>
          </p:cNvPr>
          <p:cNvSpPr txBox="1"/>
          <p:nvPr/>
        </p:nvSpPr>
        <p:spPr>
          <a:xfrm flipH="1">
            <a:off x="6096000" y="729218"/>
            <a:ext cx="21524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Resource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74A4E-AB11-E910-1270-98B17FF4AA32}"/>
              </a:ext>
            </a:extLst>
          </p:cNvPr>
          <p:cNvSpPr txBox="1"/>
          <p:nvPr/>
        </p:nvSpPr>
        <p:spPr>
          <a:xfrm rot="16200000" flipH="1">
            <a:off x="-481930" y="4011972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Resource unpredictability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60FE2-E812-F222-EC3C-9745C89405C9}"/>
              </a:ext>
            </a:extLst>
          </p:cNvPr>
          <p:cNvSpPr txBox="1"/>
          <p:nvPr/>
        </p:nvSpPr>
        <p:spPr>
          <a:xfrm rot="16200000" flipH="1">
            <a:off x="1615100" y="4061421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Home range size</a:t>
            </a:r>
          </a:p>
        </p:txBody>
      </p:sp>
    </p:spTree>
    <p:extLst>
      <p:ext uri="{BB962C8B-B14F-4D97-AF65-F5344CB8AC3E}">
        <p14:creationId xmlns:p14="http://schemas.microsoft.com/office/powerpoint/2010/main" val="2973348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…but they can also be simple!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9" y="1559443"/>
            <a:ext cx="11177480" cy="4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0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16F410D-E10C-E160-A93F-C99658DB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956791"/>
            <a:ext cx="10972822" cy="548641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0DE85A9-0EBB-A183-7942-401E3A7BE44F}"/>
              </a:ext>
            </a:extLst>
          </p:cNvPr>
          <p:cNvSpPr/>
          <p:nvPr/>
        </p:nvSpPr>
        <p:spPr>
          <a:xfrm>
            <a:off x="6096000" y="4612766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6954DD-1511-9467-81AE-27AC2A1582E5}"/>
              </a:ext>
            </a:extLst>
          </p:cNvPr>
          <p:cNvSpPr/>
          <p:nvPr/>
        </p:nvSpPr>
        <p:spPr>
          <a:xfrm>
            <a:off x="6096000" y="2741687"/>
            <a:ext cx="5659995" cy="1844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A23565-CBA4-84E7-C647-2A85005424A7}"/>
              </a:ext>
            </a:extLst>
          </p:cNvPr>
          <p:cNvSpPr/>
          <p:nvPr/>
        </p:nvSpPr>
        <p:spPr>
          <a:xfrm>
            <a:off x="6151027" y="942295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1"/>
            <a:ext cx="10515600" cy="315912"/>
          </a:xfrm>
        </p:spPr>
        <p:txBody>
          <a:bodyPr/>
          <a:lstStyle/>
          <a:p>
            <a:r>
              <a:rPr lang="en-CA" dirty="0"/>
              <a:t>Complex relationships in “real data”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77CBE5-018F-C1E2-12D3-1E553BA76B6E}"/>
              </a:ext>
            </a:extLst>
          </p:cNvPr>
          <p:cNvSpPr/>
          <p:nvPr/>
        </p:nvSpPr>
        <p:spPr>
          <a:xfrm>
            <a:off x="1008743" y="3534228"/>
            <a:ext cx="5087257" cy="2899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picture containing outdoor, ground, tapir, grass&#10;&#10;Description automatically generated">
            <a:extLst>
              <a:ext uri="{FF2B5EF4-FFF2-40B4-BE49-F238E27FC236}">
                <a16:creationId xmlns:a16="http://schemas.microsoft.com/office/drawing/2014/main" id="{2D25BCBB-A1B4-4098-CFDA-2F255C511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956791"/>
            <a:ext cx="2712342" cy="2270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23807-D41A-1FD8-A0B6-FE593205F36F}"/>
              </a:ext>
            </a:extLst>
          </p:cNvPr>
          <p:cNvSpPr txBox="1"/>
          <p:nvPr/>
        </p:nvSpPr>
        <p:spPr>
          <a:xfrm>
            <a:off x="1964185" y="3233756"/>
            <a:ext cx="32238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/>
              <a:t>Tapir, photo by </a:t>
            </a:r>
            <a:r>
              <a:rPr lang="en-CA" sz="900" dirty="0" err="1"/>
              <a:t>Vauxford</a:t>
            </a:r>
            <a:r>
              <a:rPr lang="en-CA" sz="900" dirty="0"/>
              <a:t>, CC BY-SA 4.0, via Wikimedia Commons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3A8EB-C69C-4BEB-AAF6-B3DBD982AA69}"/>
              </a:ext>
            </a:extLst>
          </p:cNvPr>
          <p:cNvSpPr/>
          <p:nvPr/>
        </p:nvSpPr>
        <p:spPr>
          <a:xfrm>
            <a:off x="6668145" y="759417"/>
            <a:ext cx="1204994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07DE59-75F3-47D5-990B-F250211AD735}"/>
              </a:ext>
            </a:extLst>
          </p:cNvPr>
          <p:cNvSpPr/>
          <p:nvPr/>
        </p:nvSpPr>
        <p:spPr>
          <a:xfrm>
            <a:off x="8292887" y="756826"/>
            <a:ext cx="901482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D364D2-AF56-412A-8A0C-57269DC2F95F}"/>
              </a:ext>
            </a:extLst>
          </p:cNvPr>
          <p:cNvSpPr/>
          <p:nvPr/>
        </p:nvSpPr>
        <p:spPr>
          <a:xfrm>
            <a:off x="10567264" y="761999"/>
            <a:ext cx="755538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9" grpId="0" animBg="1"/>
      <p:bldP spid="18" grpId="0" animBg="1"/>
      <p:bldP spid="6" grpId="0"/>
      <p:bldP spid="3" grpId="0" animBg="1"/>
      <p:bldP spid="3" grpId="1" animBg="1"/>
      <p:bldP spid="12" grpId="0" animBg="1"/>
      <p:bldP spid="12" grpId="1" animBg="1"/>
      <p:bldP spid="14" grpId="0" animBg="1"/>
      <p:bldP spid="1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EABDA-36B2-1029-AC31-F14BCA36B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8" y="1559443"/>
            <a:ext cx="11177480" cy="44709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7AE2412-F971-BD94-3B20-34D92B79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Simple relationships in “real data”!</a:t>
            </a:r>
          </a:p>
        </p:txBody>
      </p:sp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r>
              <a:rPr lang="en-CA" dirty="0"/>
              <a:t>Repeat analysis for 2,000+ animals (80+ species)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Estimate </a:t>
            </a:r>
            <a:r>
              <a:rPr lang="en-CA" b="1" dirty="0">
                <a:solidFill>
                  <a:srgbClr val="C00000"/>
                </a:solidFill>
              </a:rPr>
              <a:t>behaviors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Between populations</a:t>
            </a:r>
          </a:p>
          <a:p>
            <a:pPr lvl="1"/>
            <a:r>
              <a:rPr lang="en-CA" dirty="0"/>
              <a:t>Between species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Test for </a:t>
            </a:r>
            <a:r>
              <a:rPr lang="en-CA" b="1" dirty="0">
                <a:solidFill>
                  <a:srgbClr val="C00000"/>
                </a:solidFill>
              </a:rPr>
              <a:t>common behavior</a:t>
            </a:r>
            <a:r>
              <a:rPr lang="en-CA" dirty="0"/>
              <a:t> between all mammals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12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</a:p>
          <a:p>
            <a:r>
              <a:rPr lang="en-CA" dirty="0"/>
              <a:t>Decreases </a:t>
            </a:r>
            <a:r>
              <a:rPr lang="en-CA" b="1" dirty="0">
                <a:solidFill>
                  <a:srgbClr val="C00000"/>
                </a:solidFill>
              </a:rPr>
              <a:t>nonlinearly</a:t>
            </a:r>
            <a:r>
              <a:rPr lang="en-CA" dirty="0"/>
              <a:t> with resource abundance</a:t>
            </a:r>
          </a:p>
          <a:p>
            <a:r>
              <a:rPr lang="en-CA" dirty="0"/>
              <a:t>Increases </a:t>
            </a:r>
            <a:r>
              <a:rPr lang="en-CA" b="1" dirty="0">
                <a:solidFill>
                  <a:srgbClr val="C00000"/>
                </a:solidFill>
              </a:rPr>
              <a:t>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relationship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862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D3D7B8-6FD5-4338-B80F-87ACC91ADD4B}"/>
              </a:ext>
            </a:extLst>
          </p:cNvPr>
          <p:cNvGrpSpPr/>
          <p:nvPr/>
        </p:nvGrpSpPr>
        <p:grpSpPr>
          <a:xfrm>
            <a:off x="6019899" y="813155"/>
            <a:ext cx="5309356" cy="4239654"/>
            <a:chOff x="6743797" y="813155"/>
            <a:chExt cx="5309356" cy="4239654"/>
          </a:xfrm>
        </p:grpSpPr>
        <p:pic>
          <p:nvPicPr>
            <p:cNvPr id="31" name="Picture 30" descr="A picture containing mammal, squirrel&#10;&#10;Description automatically generated">
              <a:extLst>
                <a:ext uri="{FF2B5EF4-FFF2-40B4-BE49-F238E27FC236}">
                  <a16:creationId xmlns:a16="http://schemas.microsoft.com/office/drawing/2014/main" id="{FE39A71F-6029-D5E6-E644-3674D1A6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797" y="1143704"/>
              <a:ext cx="5212140" cy="39091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E6E20-290E-EB79-58B1-9DDF6609E01D}"/>
                </a:ext>
              </a:extLst>
            </p:cNvPr>
            <p:cNvSpPr txBox="1"/>
            <p:nvPr/>
          </p:nvSpPr>
          <p:spPr>
            <a:xfrm>
              <a:off x="6743797" y="813155"/>
              <a:ext cx="53093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Foraging chipmunk, photo by Prashant Saini,</a:t>
              </a:r>
            </a:p>
            <a:p>
              <a:pPr algn="r"/>
              <a:r>
                <a:rPr lang="en-CA" sz="900" dirty="0"/>
                <a:t>CC BY-SA 4.0, via Wikimedia Commons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216EB-6996-31AA-B462-4D64CE91042F}"/>
              </a:ext>
            </a:extLst>
          </p:cNvPr>
          <p:cNvGrpSpPr/>
          <p:nvPr/>
        </p:nvGrpSpPr>
        <p:grpSpPr>
          <a:xfrm>
            <a:off x="4537493" y="807561"/>
            <a:ext cx="6808311" cy="4273112"/>
            <a:chOff x="5318720" y="608879"/>
            <a:chExt cx="6808311" cy="4273112"/>
          </a:xfrm>
        </p:grpSpPr>
        <p:pic>
          <p:nvPicPr>
            <p:cNvPr id="20" name="Picture 19" descr="A picture containing outdoor, herd, sky, mammal&#10;&#10;Description automatically generated">
              <a:extLst>
                <a:ext uri="{FF2B5EF4-FFF2-40B4-BE49-F238E27FC236}">
                  <a16:creationId xmlns:a16="http://schemas.microsoft.com/office/drawing/2014/main" id="{E9AF2D5D-D277-EB74-E222-27B68AA5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720" y="972886"/>
              <a:ext cx="6808311" cy="39091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ADC45B-5700-9121-E164-119EB205E25A}"/>
                </a:ext>
              </a:extLst>
            </p:cNvPr>
            <p:cNvSpPr txBox="1"/>
            <p:nvPr/>
          </p:nvSpPr>
          <p:spPr>
            <a:xfrm>
              <a:off x="5977520" y="608879"/>
              <a:ext cx="61337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African buffalos drinking at a pond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safaritravelplus</a:t>
              </a:r>
              <a:r>
                <a:rPr lang="en-CA" sz="900" dirty="0"/>
                <a:t>, CC0, via Wikimedia Commons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913F9B-3B4D-6A65-F9C0-EE85C47D2973}"/>
              </a:ext>
            </a:extLst>
          </p:cNvPr>
          <p:cNvGrpSpPr/>
          <p:nvPr/>
        </p:nvGrpSpPr>
        <p:grpSpPr>
          <a:xfrm>
            <a:off x="4484634" y="553943"/>
            <a:ext cx="6914028" cy="4529727"/>
            <a:chOff x="5290157" y="523082"/>
            <a:chExt cx="6801197" cy="452972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A9B6CC-80E3-F68B-5778-BFE947D4FA1D}"/>
                </a:ext>
              </a:extLst>
            </p:cNvPr>
            <p:cNvSpPr/>
            <p:nvPr/>
          </p:nvSpPr>
          <p:spPr>
            <a:xfrm>
              <a:off x="5290157" y="523082"/>
              <a:ext cx="6801197" cy="4529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7C0778A-1C37-BF8C-0E5A-01F5831903DA}"/>
                </a:ext>
              </a:extLst>
            </p:cNvPr>
            <p:cNvGrpSpPr/>
            <p:nvPr/>
          </p:nvGrpSpPr>
          <p:grpSpPr>
            <a:xfrm>
              <a:off x="6127962" y="901290"/>
              <a:ext cx="5503215" cy="3947701"/>
              <a:chOff x="6155871" y="832459"/>
              <a:chExt cx="5503215" cy="3947701"/>
            </a:xfrm>
          </p:grpSpPr>
          <p:pic>
            <p:nvPicPr>
              <p:cNvPr id="41" name="Picture 40" descr="A picture containing grass, outdoor, mammal, hay&#10;&#10;Description automatically generated">
                <a:extLst>
                  <a:ext uri="{FF2B5EF4-FFF2-40B4-BE49-F238E27FC236}">
                    <a16:creationId xmlns:a16="http://schemas.microsoft.com/office/drawing/2014/main" id="{AEDB6038-4EC3-65FD-128C-256B55AE3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343" y="1166103"/>
                <a:ext cx="4818743" cy="361405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7DE7E7-C9CA-B232-B67C-0815C89DFB9C}"/>
                  </a:ext>
                </a:extLst>
              </p:cNvPr>
              <p:cNvSpPr txBox="1"/>
              <p:nvPr/>
            </p:nvSpPr>
            <p:spPr>
              <a:xfrm>
                <a:off x="6155871" y="832459"/>
                <a:ext cx="5503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CA" sz="900" dirty="0"/>
                  <a:t>Black hills marmot, photo by </a:t>
                </a:r>
                <a:r>
                  <a:rPr lang="en-CA" sz="900" dirty="0" err="1"/>
                  <a:t>Njschock</a:t>
                </a:r>
                <a:r>
                  <a:rPr lang="en-CA" sz="900" dirty="0"/>
                  <a:t>,</a:t>
                </a:r>
              </a:p>
              <a:p>
                <a:pPr algn="r"/>
                <a:r>
                  <a:rPr lang="en-CA" sz="900" dirty="0"/>
                  <a:t>CC BY-SA 3.0, via Wikimedia Commons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493D57-0EDA-6171-FB54-3D17D0728B8F}"/>
              </a:ext>
            </a:extLst>
          </p:cNvPr>
          <p:cNvGrpSpPr/>
          <p:nvPr/>
        </p:nvGrpSpPr>
        <p:grpSpPr>
          <a:xfrm>
            <a:off x="5921931" y="876886"/>
            <a:ext cx="5055099" cy="4161722"/>
            <a:chOff x="1685480" y="4616589"/>
            <a:chExt cx="5055099" cy="4161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AD9968-7A58-D5E4-B61A-3F86246B3106}"/>
                </a:ext>
              </a:extLst>
            </p:cNvPr>
            <p:cNvSpPr txBox="1"/>
            <p:nvPr/>
          </p:nvSpPr>
          <p:spPr>
            <a:xfrm>
              <a:off x="1709947" y="4616589"/>
              <a:ext cx="50178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Mother elephant with offspring,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Floodmfx</a:t>
              </a:r>
              <a:r>
                <a:rPr lang="en-CA" sz="900" dirty="0"/>
                <a:t>, CC0, via Wikimedia Commons</a:t>
              </a:r>
            </a:p>
          </p:txBody>
        </p:sp>
        <p:pic>
          <p:nvPicPr>
            <p:cNvPr id="29" name="Picture 28" descr="A picture containing grass, outdoor, sky, elephant&#10;&#10;Description automatically generated">
              <a:extLst>
                <a:ext uri="{FF2B5EF4-FFF2-40B4-BE49-F238E27FC236}">
                  <a16:creationId xmlns:a16="http://schemas.microsoft.com/office/drawing/2014/main" id="{491BED24-4A48-02D5-D1BA-C2448DF0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480" y="4986987"/>
              <a:ext cx="5055099" cy="37913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7700237" cy="5709933"/>
          </a:xfrm>
        </p:spPr>
        <p:txBody>
          <a:bodyPr anchor="ctr">
            <a:normAutofit/>
          </a:bodyPr>
          <a:lstStyle/>
          <a:p>
            <a:r>
              <a:rPr lang="en-CA" dirty="0"/>
              <a:t>Food/nutrients</a:t>
            </a:r>
          </a:p>
          <a:p>
            <a:r>
              <a:rPr lang="en-CA" dirty="0"/>
              <a:t>Water</a:t>
            </a:r>
          </a:p>
          <a:p>
            <a:r>
              <a:rPr lang="en-CA" dirty="0"/>
              <a:t>New den/nest</a:t>
            </a:r>
          </a:p>
          <a:p>
            <a:r>
              <a:rPr lang="en-CA" dirty="0"/>
              <a:t>Mate/group</a:t>
            </a:r>
          </a:p>
          <a:p>
            <a:r>
              <a:rPr lang="en-CA" dirty="0"/>
              <a:t>And many other causes…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rgbClr val="C00000"/>
                </a:solidFill>
              </a:rPr>
              <a:t>home range size</a:t>
            </a:r>
            <a:r>
              <a:rPr lang="en-CA" dirty="0"/>
              <a:t> as a proxy for all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29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50" y="1454189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69" y="649818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1595999"/>
            <a:ext cx="2276638" cy="5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</a:p>
          <a:p>
            <a:r>
              <a:rPr lang="en-CA" dirty="0"/>
              <a:t>Decreases </a:t>
            </a:r>
            <a:r>
              <a:rPr lang="en-CA" b="1" dirty="0">
                <a:solidFill>
                  <a:srgbClr val="C00000"/>
                </a:solidFill>
              </a:rPr>
              <a:t>nonlinearly</a:t>
            </a:r>
            <a:r>
              <a:rPr lang="en-CA" dirty="0"/>
              <a:t> with resource abundance</a:t>
            </a:r>
          </a:p>
          <a:p>
            <a:r>
              <a:rPr lang="en-CA" dirty="0"/>
              <a:t>Increases </a:t>
            </a:r>
            <a:r>
              <a:rPr lang="en-CA" b="1" dirty="0">
                <a:solidFill>
                  <a:srgbClr val="C00000"/>
                </a:solidFill>
              </a:rPr>
              <a:t>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relationship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8284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10824556" cy="5495925"/>
          </a:xfrm>
        </p:spPr>
        <p:txBody>
          <a:bodyPr>
            <a:noAutofit/>
          </a:bodyPr>
          <a:lstStyle/>
          <a:p>
            <a:pPr algn="l"/>
            <a:r>
              <a:rPr lang="en-GB" sz="1600" b="0" i="0" u="none" strike="noStrike" baseline="0" dirty="0" err="1"/>
              <a:t>Bista</a:t>
            </a:r>
            <a:r>
              <a:rPr lang="en-GB" sz="1600" b="0" i="0" u="none" strike="noStrike" baseline="0" dirty="0"/>
              <a:t>, D., G. S. Baxter, N. J. Hudson, S. T. Lama, and P. J. Murray. 2022. Effect of </a:t>
            </a:r>
            <a:r>
              <a:rPr lang="en-CA" sz="1600" b="0" i="0" u="none" strike="noStrike" baseline="0" dirty="0"/>
              <a:t>disturbances and habitat fragmentation on an arboreal habitat specialist mammal using </a:t>
            </a:r>
            <a:r>
              <a:rPr lang="en-GB" sz="1600" b="0" i="0" u="none" strike="noStrike" baseline="0" dirty="0"/>
              <a:t>GPS telemetry: A case of the red panda. Landscape Ecology 37:795–809.</a:t>
            </a:r>
            <a:endParaRPr lang="en-US" sz="1600" b="0" i="0" u="none" strike="noStrike" baseline="0" dirty="0"/>
          </a:p>
          <a:p>
            <a:pPr algn="l"/>
            <a:r>
              <a:rPr lang="en-US" sz="1600" b="0" i="0" u="none" strike="noStrike" baseline="0" dirty="0" err="1"/>
              <a:t>Geremia</a:t>
            </a:r>
            <a:r>
              <a:rPr lang="en-US" sz="1600" b="0" i="0" u="none" strike="noStrike" baseline="0" dirty="0"/>
              <a:t>, C., J. A. Merkle, D. R. </a:t>
            </a:r>
            <a:r>
              <a:rPr lang="en-US" sz="1600" b="0" i="0" u="none" strike="noStrike" baseline="0" dirty="0" err="1"/>
              <a:t>Eacker</a:t>
            </a:r>
            <a:r>
              <a:rPr lang="en-US" sz="1600" b="0" i="0" u="none" strike="noStrike" baseline="0" dirty="0"/>
              <a:t>, R. L. Wallen, P. J. White, M. </a:t>
            </a:r>
            <a:r>
              <a:rPr lang="en-US" sz="1600" b="0" i="0" u="none" strike="noStrike" baseline="0" dirty="0" err="1"/>
              <a:t>Hebblewhite</a:t>
            </a:r>
            <a:r>
              <a:rPr lang="en-US" sz="1600" b="0" i="0" u="none" strike="noStrike" baseline="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I., J. D. C. Linnell, J. </a:t>
            </a:r>
            <a:r>
              <a:rPr lang="en-US" sz="1600" b="0" i="0" u="none" strike="noStrike" baseline="0" dirty="0" err="1"/>
              <a:t>Odden</a:t>
            </a:r>
            <a:r>
              <a:rPr lang="en-US" sz="1600" b="0" i="0" u="none" strike="noStrike" baseline="0" dirty="0"/>
              <a:t>, E. B. Nilsen, and R. Andersen. 2005. Prey density, environmental productivity and home-range size in the Eurasian lynx (Lynx lynx). Journal of Zoology 265:63–71.</a:t>
            </a:r>
          </a:p>
          <a:p>
            <a:pPr algn="l"/>
            <a:r>
              <a:rPr lang="en-US" sz="1600" b="0" i="0" u="none" strike="noStrike" baseline="0" dirty="0" err="1"/>
              <a:t>Lucherini</a:t>
            </a:r>
            <a:r>
              <a:rPr lang="en-US" sz="1600" b="0" i="0" u="none" strike="noStrike" baseline="0" dirty="0"/>
              <a:t>, M., and S. Lovari. 1996. Habitat richness affects home range size in the red fox Vulpes vulpes. </a:t>
            </a:r>
            <a:r>
              <a:rPr lang="en-US" sz="1600" b="0" i="0" u="none" strike="noStrike" baseline="0" dirty="0" err="1"/>
              <a:t>Behavioural</a:t>
            </a:r>
            <a:r>
              <a:rPr lang="en-US" sz="1600" b="0" i="0" u="none" strike="noStrike" baseline="0" dirty="0"/>
              <a:t> Processes 36:103–105. </a:t>
            </a:r>
          </a:p>
          <a:p>
            <a:pPr algn="l"/>
            <a:r>
              <a:rPr lang="en-US" sz="1600" b="0" i="0" u="none" strike="noStrike" baseline="0" dirty="0"/>
              <a:t>Nilsen, E. B., I. </a:t>
            </a:r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b="0" i="0" u="none" strike="noStrike" baseline="0" dirty="0" err="1"/>
              <a:t>Écoscience</a:t>
            </a:r>
            <a:r>
              <a:rPr lang="en-US" sz="1600" b="0" i="0" u="none" strike="noStrike" baseline="0" dirty="0"/>
              <a:t> 12:68–75.</a:t>
            </a:r>
          </a:p>
          <a:p>
            <a:pPr algn="l"/>
            <a:r>
              <a:rPr lang="en-US" sz="1600" b="0" i="0" u="none" strike="noStrike" baseline="0" dirty="0"/>
              <a:t>Relyea, R. A., R. K. Lawrence, and S. </a:t>
            </a:r>
            <a:r>
              <a:rPr lang="en-US" sz="1600" b="0" i="0" u="none" strike="noStrike" baseline="0" dirty="0" err="1"/>
              <a:t>Demarais</a:t>
            </a:r>
            <a:r>
              <a:rPr lang="en-US" sz="1600" b="0" i="0" u="none" strike="noStrike" baseline="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Rickbeil</a:t>
            </a:r>
            <a:r>
              <a:rPr lang="en-US" sz="1600" b="0" i="0" u="none" strike="noStrike" baseline="0" dirty="0"/>
              <a:t>, G. J. M., J. A. Merkle, G. Anderson, M. P. Atwood, J. P. Beckmann, E. K. Cole, A. B. </a:t>
            </a:r>
            <a:r>
              <a:rPr lang="en-US" sz="1600" b="0" i="0" u="none" strike="noStrike" baseline="0" dirty="0" err="1"/>
              <a:t>Courtemanch</a:t>
            </a:r>
            <a:r>
              <a:rPr lang="en-US" sz="1600" b="0" i="0" u="none" strike="noStrike" baseline="0" dirty="0"/>
              <a:t>, et al. 2019. Plasticity in elk migration timing is a response to changing environmental conditions. Global Change Biology 25:2368–2381.</a:t>
            </a:r>
          </a:p>
          <a:p>
            <a:pPr algn="l"/>
            <a:r>
              <a:rPr lang="en-CA" sz="1600" dirty="0"/>
              <a:t>Rizzuto M., Leroux S.J., Vander Wal E., Richmond I.C., Heckford T.R., Balluffi-Fry J., et al. (2021). Forage stoichiometry predicts the home range size of a small terrestrial herbivore. Oecologia 197, 327–338.</a:t>
            </a:r>
          </a:p>
          <a:p>
            <a:pPr algn="l"/>
            <a:r>
              <a:rPr lang="en-US" sz="1600" b="0" i="0" u="none" strike="noStrike" baseline="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18C9CA-5D37-08CE-702E-8562D5CD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00" y="883222"/>
            <a:ext cx="4176594" cy="5558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5003968" y="6256880"/>
            <a:ext cx="218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</a:t>
            </a:r>
            <a:r>
              <a:rPr lang="en-CA" sz="1800" b="0" i="0" u="none" strike="noStrike" baseline="0" dirty="0" err="1">
                <a:latin typeface="AdvPSUnv"/>
              </a:rPr>
              <a:t>Bista</a:t>
            </a:r>
            <a:r>
              <a:rPr lang="en-CA" sz="1800" b="0" i="0" u="none" strike="noStrike" baseline="0" dirty="0">
                <a:latin typeface="AdvPSUnv"/>
              </a:rPr>
              <a:t> et al. 2022)</a:t>
            </a:r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FB073D-C7F2-0791-5E8A-C6FD526D85FB}"/>
              </a:ext>
            </a:extLst>
          </p:cNvPr>
          <p:cNvGrpSpPr/>
          <p:nvPr/>
        </p:nvGrpSpPr>
        <p:grpSpPr>
          <a:xfrm>
            <a:off x="7529873" y="1374500"/>
            <a:ext cx="3280738" cy="4405355"/>
            <a:chOff x="7251312" y="1713622"/>
            <a:chExt cx="3280738" cy="44053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7EF24-8D35-4741-9216-B20CE9E3F1A1}"/>
                </a:ext>
              </a:extLst>
            </p:cNvPr>
            <p:cNvSpPr txBox="1"/>
            <p:nvPr/>
          </p:nvSpPr>
          <p:spPr>
            <a:xfrm>
              <a:off x="7439801" y="5611146"/>
              <a:ext cx="309224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900" dirty="0"/>
                <a:t>Red panda,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GB" sz="900" dirty="0" err="1"/>
                <a:t>Brunswyk</a:t>
              </a:r>
              <a:r>
                <a:rPr lang="en-GB" sz="900" dirty="0"/>
                <a:t>, CC BY-SA 3.0,</a:t>
              </a:r>
            </a:p>
            <a:p>
              <a:pPr algn="r"/>
              <a:r>
                <a:rPr lang="en-GB" sz="900" dirty="0"/>
                <a:t>via Wikimedia Commons</a:t>
              </a:r>
              <a:endParaRPr lang="en-CA" sz="900" dirty="0"/>
            </a:p>
          </p:txBody>
        </p:sp>
        <p:pic>
          <p:nvPicPr>
            <p:cNvPr id="11" name="Picture 10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A72686BA-6EFE-A02E-3C1E-8E7E20DE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12" y="1713622"/>
              <a:ext cx="3195188" cy="3897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5122624" y="6271709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7E1C7F-8DE0-055E-1ABF-2A959707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9280"/>
          <a:stretch/>
        </p:blipFill>
        <p:spPr>
          <a:xfrm>
            <a:off x="1358871" y="997190"/>
            <a:ext cx="9474255" cy="5209591"/>
          </a:xfrm>
          <a:prstGeom prst="rect">
            <a:avLst/>
          </a:prstGeom>
        </p:spPr>
      </p:pic>
      <p:pic>
        <p:nvPicPr>
          <p:cNvPr id="7" name="Picture 6" descr="A brown bear walking in the water&#10;&#10;Description automatically generated with low confidence">
            <a:extLst>
              <a:ext uri="{FF2B5EF4-FFF2-40B4-BE49-F238E27FC236}">
                <a16:creationId xmlns:a16="http://schemas.microsoft.com/office/drawing/2014/main" id="{64F61188-A922-B41F-E44C-8E464B570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395" y="1249007"/>
            <a:ext cx="2212848" cy="1659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3692841" y="830607"/>
            <a:ext cx="2403158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Brown bear, photo by </a:t>
            </a:r>
            <a:r>
              <a:rPr lang="en-GB" sz="900" dirty="0"/>
              <a:t>Robert F. Tobler,</a:t>
            </a:r>
          </a:p>
          <a:p>
            <a:pPr algn="r"/>
            <a:r>
              <a:rPr lang="en-GB" sz="900" dirty="0"/>
              <a:t>CC BY-SA 4.0, via Wikimedia Commons</a:t>
            </a:r>
            <a:endParaRPr lang="en-CA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7766620" y="830607"/>
            <a:ext cx="2727337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Leopard, photo by Gregory "</a:t>
            </a:r>
            <a:r>
              <a:rPr lang="en-GB" sz="900" dirty="0" err="1"/>
              <a:t>Slobirdr</a:t>
            </a:r>
            <a:r>
              <a:rPr lang="en-GB" sz="900" dirty="0"/>
              <a:t>" Smith,</a:t>
            </a:r>
          </a:p>
          <a:p>
            <a:pPr algn="r"/>
            <a:r>
              <a:rPr lang="en-GB" sz="900" dirty="0"/>
              <a:t>CC BY-SA 2.0, via Wikimedia Commons</a:t>
            </a:r>
            <a:endParaRPr lang="en-CA" sz="900" dirty="0"/>
          </a:p>
        </p:txBody>
      </p:sp>
      <p:pic>
        <p:nvPicPr>
          <p:cNvPr id="13" name="Picture 12" descr="A picture containing sky, mammal, outdoor, big cat&#10;&#10;Description automatically generated">
            <a:extLst>
              <a:ext uri="{FF2B5EF4-FFF2-40B4-BE49-F238E27FC236}">
                <a16:creationId xmlns:a16="http://schemas.microsoft.com/office/drawing/2014/main" id="{16AB2683-4A5B-DE25-7AAD-363B93F7A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55" y="1248526"/>
            <a:ext cx="2214516" cy="154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 : an abundance of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 anchor="ctr">
            <a:noAutofit/>
          </a:bodyPr>
          <a:lstStyle/>
          <a:p>
            <a:r>
              <a:rPr lang="en-GB" sz="1600" dirty="0" err="1"/>
              <a:t>Bista</a:t>
            </a:r>
            <a:r>
              <a:rPr lang="en-GB" sz="1600" dirty="0"/>
              <a:t>, D., G. S. Baxter, N. J. Hudson, S. T. Lama, and P. J. Murray. 2022. Effect of </a:t>
            </a:r>
            <a:r>
              <a:rPr lang="en-CA" sz="1600" dirty="0"/>
              <a:t>disturbances and habitat fragmentation on an arboreal habitat specialist mammal using </a:t>
            </a:r>
            <a:r>
              <a:rPr lang="en-GB" sz="1600" dirty="0"/>
              <a:t>GPS telemetry: A case of the red panda. Landscape Ecology 37:795–809.</a:t>
            </a:r>
            <a:endParaRPr lang="en-US" sz="1600" dirty="0"/>
          </a:p>
          <a:p>
            <a:r>
              <a:rPr lang="en-US" sz="1600" dirty="0" err="1"/>
              <a:t>Geremia</a:t>
            </a:r>
            <a:r>
              <a:rPr lang="en-US" sz="1600" dirty="0"/>
              <a:t>, C., J. A. Merkle, D. R. </a:t>
            </a:r>
            <a:r>
              <a:rPr lang="en-US" sz="1600" dirty="0" err="1"/>
              <a:t>Eacker</a:t>
            </a:r>
            <a:r>
              <a:rPr lang="en-US" sz="1600" dirty="0"/>
              <a:t>, R. L. Wallen, P. J. White, M. </a:t>
            </a:r>
            <a:r>
              <a:rPr lang="en-US" sz="1600" dirty="0" err="1"/>
              <a:t>Hebblewhite</a:t>
            </a:r>
            <a:r>
              <a:rPr lang="en-US" sz="160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r>
              <a:rPr lang="en-US" sz="1600" dirty="0" err="1"/>
              <a:t>Lucherini</a:t>
            </a:r>
            <a:r>
              <a:rPr lang="en-US" sz="1600" dirty="0"/>
              <a:t>, M., and S. Lovari. 1996. Habitat richness affects home range size in the red fox Vulpes </a:t>
            </a:r>
            <a:r>
              <a:rPr lang="en-US" sz="1600" dirty="0" err="1"/>
              <a:t>vulpes</a:t>
            </a:r>
            <a:r>
              <a:rPr lang="en-US" sz="1600" dirty="0"/>
              <a:t>. </a:t>
            </a:r>
            <a:r>
              <a:rPr lang="en-US" sz="1600" dirty="0" err="1"/>
              <a:t>Behavioural</a:t>
            </a:r>
            <a:r>
              <a:rPr lang="en-US" sz="1600" dirty="0"/>
              <a:t> Processes 36:103–105. </a:t>
            </a:r>
          </a:p>
          <a:p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r>
              <a:rPr lang="en-US" sz="1600" dirty="0"/>
              <a:t>Relyea, R. A., R. K. Lawrence, and S. </a:t>
            </a:r>
            <a:r>
              <a:rPr lang="en-US" sz="1600" dirty="0" err="1"/>
              <a:t>Demarais</a:t>
            </a:r>
            <a:r>
              <a:rPr lang="en-US" sz="160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r>
              <a:rPr lang="en-US" sz="1600" dirty="0" err="1"/>
              <a:t>Rickbeil</a:t>
            </a:r>
            <a:r>
              <a:rPr lang="en-US" sz="1600" dirty="0"/>
              <a:t>, G. J. M., J. A. Merkle, G. Anderson, M. P. Atwood, J. P. Beckmann, E. K. Cole, A. B. </a:t>
            </a:r>
            <a:r>
              <a:rPr lang="en-US" sz="1600" dirty="0" err="1"/>
              <a:t>Courtemanch</a:t>
            </a:r>
            <a:r>
              <a:rPr lang="en-US" sz="1600" dirty="0"/>
              <a:t>, et al. 2019. Plasticity in elk migration timing is a response to changing environmental conditions. Global Change Biology 25:2368–2381.</a:t>
            </a:r>
          </a:p>
          <a:p>
            <a:r>
              <a:rPr lang="en-US" sz="160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  <a:p>
            <a:pPr marL="0" indent="0" algn="ctr">
              <a:buNone/>
            </a:pPr>
            <a:r>
              <a:rPr lang="en-US" sz="16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387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 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Results repeatedly reported as </a:t>
            </a:r>
            <a:r>
              <a:rPr lang="en-US" b="1" dirty="0">
                <a:solidFill>
                  <a:srgbClr val="C00000"/>
                </a:solidFill>
              </a:rPr>
              <a:t>de-novo findings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Missing </a:t>
            </a:r>
            <a:r>
              <a:rPr lang="en-US" b="1" dirty="0">
                <a:solidFill>
                  <a:srgbClr val="C00000"/>
                </a:solidFill>
              </a:rPr>
              <a:t>unifying hypotheses </a:t>
            </a:r>
            <a:r>
              <a:rPr lang="en-US" dirty="0"/>
              <a:t>for estimating:</a:t>
            </a:r>
          </a:p>
          <a:p>
            <a:pPr lvl="1"/>
            <a:r>
              <a:rPr lang="en-US" dirty="0"/>
              <a:t>Resource abundance</a:t>
            </a:r>
          </a:p>
          <a:p>
            <a:pPr lvl="1"/>
            <a:r>
              <a:rPr lang="en-US" dirty="0"/>
              <a:t>Home range size</a:t>
            </a:r>
          </a:p>
          <a:p>
            <a:pPr lvl="1"/>
            <a:r>
              <a:rPr lang="en-US" dirty="0"/>
              <a:t>Relationship between the two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75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5FA0E1-4D10-407A-8611-63304551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7227" y="831875"/>
            <a:ext cx="5889600" cy="588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B340-966A-4D63-83F8-A0F1AEC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hypothesis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1FEED-5B6B-4D14-8482-57D184C3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2D9658-DEF2-474F-A55D-883AA396CC8B}"/>
              </a:ext>
            </a:extLst>
          </p:cNvPr>
          <p:cNvGrpSpPr/>
          <p:nvPr/>
        </p:nvGrpSpPr>
        <p:grpSpPr>
          <a:xfrm>
            <a:off x="50801" y="1169299"/>
            <a:ext cx="4991186" cy="5186875"/>
            <a:chOff x="50801" y="1169299"/>
            <a:chExt cx="4991186" cy="518687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CBAC300-DFD7-4B51-9ACE-DBE7BAE9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545" y="1169299"/>
              <a:ext cx="1834816" cy="2441824"/>
            </a:xfrm>
            <a:prstGeom prst="rect">
              <a:avLst/>
            </a:prstGeom>
          </p:spPr>
        </p:pic>
        <p:pic>
          <p:nvPicPr>
            <p:cNvPr id="26" name="Picture 25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12757774-39B9-4507-8F8E-6F13D43F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920" y="1534101"/>
              <a:ext cx="1403675" cy="17122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CA19F44-323B-498B-BBD3-96C714453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54" t="20001" r="24932" b="19280"/>
            <a:stretch/>
          </p:blipFill>
          <p:spPr>
            <a:xfrm>
              <a:off x="50801" y="3611679"/>
              <a:ext cx="4991186" cy="2744495"/>
            </a:xfrm>
            <a:prstGeom prst="rect">
              <a:avLst/>
            </a:prstGeom>
          </p:spPr>
        </p:pic>
        <p:pic>
          <p:nvPicPr>
            <p:cNvPr id="40" name="Picture 39" descr="A brown bear walking in the water&#10;&#10;Description automatically generated with low confidence">
              <a:extLst>
                <a:ext uri="{FF2B5EF4-FFF2-40B4-BE49-F238E27FC236}">
                  <a16:creationId xmlns:a16="http://schemas.microsoft.com/office/drawing/2014/main" id="{7F431360-5195-451F-B822-43108557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974" y="3747531"/>
              <a:ext cx="1165763" cy="874323"/>
            </a:xfrm>
            <a:prstGeom prst="rect">
              <a:avLst/>
            </a:prstGeom>
          </p:spPr>
        </p:pic>
        <p:pic>
          <p:nvPicPr>
            <p:cNvPr id="43" name="Picture 42" descr="A picture containing sky, mammal, outdoor, big cat&#10;&#10;Description automatically generated">
              <a:extLst>
                <a:ext uri="{FF2B5EF4-FFF2-40B4-BE49-F238E27FC236}">
                  <a16:creationId xmlns:a16="http://schemas.microsoft.com/office/drawing/2014/main" id="{8B1494BD-A66C-46F8-98E5-54B44784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595" y="3744087"/>
              <a:ext cx="1166642" cy="814705"/>
            </a:xfrm>
            <a:prstGeom prst="rect">
              <a:avLst/>
            </a:prstGeom>
          </p:spPr>
        </p:pic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4E3737-C93B-41E6-B71A-7F01A9520F62}"/>
              </a:ext>
            </a:extLst>
          </p:cNvPr>
          <p:cNvCxnSpPr>
            <a:cxnSpLocks/>
          </p:cNvCxnSpPr>
          <p:nvPr/>
        </p:nvCxnSpPr>
        <p:spPr>
          <a:xfrm>
            <a:off x="4973320" y="3662680"/>
            <a:ext cx="1350427" cy="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45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unpredictability and HR : current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>
            <a:noAutofit/>
          </a:bodyPr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r>
              <a:rPr lang="en-CA" sz="1600" dirty="0"/>
              <a:t>Rizzuto M., Leroux S.J., Vander Wal E., Richmond I.C., </a:t>
            </a:r>
            <a:r>
              <a:rPr lang="en-CA" sz="1600" dirty="0" err="1"/>
              <a:t>Heckford</a:t>
            </a:r>
            <a:r>
              <a:rPr lang="en-CA" sz="1600" dirty="0"/>
              <a:t> T.R., </a:t>
            </a:r>
            <a:r>
              <a:rPr lang="en-CA" sz="1600" dirty="0" err="1"/>
              <a:t>Balluffi</a:t>
            </a:r>
            <a:r>
              <a:rPr lang="en-CA" sz="1600" dirty="0"/>
              <a:t>-Fry J., et al. (2021). Forage stoichiometry predicts the home range size of a small terrestrial herbivore. </a:t>
            </a:r>
            <a:r>
              <a:rPr lang="en-CA" sz="1600" dirty="0" err="1"/>
              <a:t>Oecologia</a:t>
            </a:r>
            <a:r>
              <a:rPr lang="en-CA" sz="1600" dirty="0"/>
              <a:t> 197, 327–338.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7243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18E77D-3EE5-4B2A-959D-21AA98B5B643}"/>
              </a:ext>
            </a:extLst>
          </p:cNvPr>
          <p:cNvGrpSpPr/>
          <p:nvPr/>
        </p:nvGrpSpPr>
        <p:grpSpPr>
          <a:xfrm>
            <a:off x="727358" y="1090936"/>
            <a:ext cx="7004401" cy="5471136"/>
            <a:chOff x="727358" y="1090936"/>
            <a:chExt cx="7004401" cy="54711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339D8A-5D5D-412D-9096-FBC1A5B41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682" t="17576" r="30687" b="3151"/>
            <a:stretch/>
          </p:blipFill>
          <p:spPr>
            <a:xfrm>
              <a:off x="727358" y="1090936"/>
              <a:ext cx="7004401" cy="506123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880D21-DF29-4BD7-977C-4BCD0B203911}"/>
                </a:ext>
              </a:extLst>
            </p:cNvPr>
            <p:cNvSpPr txBox="1"/>
            <p:nvPr/>
          </p:nvSpPr>
          <p:spPr>
            <a:xfrm>
              <a:off x="3376603" y="6192740"/>
              <a:ext cx="2081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800" b="0" i="0" u="none" strike="noStrike" baseline="0" dirty="0">
                  <a:latin typeface="MyriadPro-Semibold"/>
                </a:rPr>
                <a:t>(Rizzuto et al. 2021)</a:t>
              </a:r>
              <a:endParaRPr lang="en-CA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8292833" y="6048871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Walter </a:t>
            </a:r>
            <a:r>
              <a:rPr lang="en-CA" sz="900" dirty="0" err="1"/>
              <a:t>Siegmund</a:t>
            </a:r>
            <a:r>
              <a:rPr lang="en-CA" sz="900" dirty="0"/>
              <a:t> (top) and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97BDB-70C1-4FA9-97A0-2CF2DC8B3D68}"/>
              </a:ext>
            </a:extLst>
          </p:cNvPr>
          <p:cNvGrpSpPr/>
          <p:nvPr/>
        </p:nvGrpSpPr>
        <p:grpSpPr>
          <a:xfrm>
            <a:off x="8844280" y="1682118"/>
            <a:ext cx="2437329" cy="4288772"/>
            <a:chOff x="8844280" y="1563477"/>
            <a:chExt cx="2437329" cy="4288772"/>
          </a:xfrm>
        </p:grpSpPr>
        <p:pic>
          <p:nvPicPr>
            <p:cNvPr id="11" name="Picture 10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58C6EE66-6E82-488C-ADD2-C541F2B0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3545831"/>
              <a:ext cx="2437329" cy="2306418"/>
            </a:xfrm>
            <a:prstGeom prst="rect">
              <a:avLst/>
            </a:prstGeom>
          </p:spPr>
        </p:pic>
        <p:pic>
          <p:nvPicPr>
            <p:cNvPr id="19" name="Picture 18" descr="A rabbit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7334CCB8-9A29-4F3A-92BD-3DFFA3AF7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1563477"/>
              <a:ext cx="2430902" cy="1620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3463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5977</TotalTime>
  <Words>1474</Words>
  <Application>Microsoft Office PowerPoint</Application>
  <PresentationFormat>Widescreen</PresentationFormat>
  <Paragraphs>147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AdvPSUnv</vt:lpstr>
      <vt:lpstr>Arial</vt:lpstr>
      <vt:lpstr>Calibri</vt:lpstr>
      <vt:lpstr>Calibri Light</vt:lpstr>
      <vt:lpstr>MyriadPro-Semibold</vt:lpstr>
      <vt:lpstr>Office Theme</vt:lpstr>
      <vt:lpstr>How resource abundance and predictability affect animal movement</vt:lpstr>
      <vt:lpstr>Why do animals move?</vt:lpstr>
      <vt:lpstr>Resource abundance and HR: examples in literature</vt:lpstr>
      <vt:lpstr>Resource abundance and HR: examples in literature</vt:lpstr>
      <vt:lpstr>Resource abundance and HR : an abundance of evidence</vt:lpstr>
      <vt:lpstr>Resource abundance and HR : common issues</vt:lpstr>
      <vt:lpstr>Resource abundance and HR: hypothesis</vt:lpstr>
      <vt:lpstr>Resource unpredictability and HR : current evidence</vt:lpstr>
      <vt:lpstr>Resource unpredictability and HR: examples in literature</vt:lpstr>
      <vt:lpstr>Resource unpredictability and HR: common issues</vt:lpstr>
      <vt:lpstr>Resource unpredictability and HR: a unifying framework</vt:lpstr>
      <vt:lpstr>Simulating animal movement</vt:lpstr>
      <vt:lpstr>Simulating animal movement</vt:lpstr>
      <vt:lpstr>Relationships can be complicated…</vt:lpstr>
      <vt:lpstr>…but they can also be simple!</vt:lpstr>
      <vt:lpstr>Complex relationships in “real data”</vt:lpstr>
      <vt:lpstr>Simple relationships in “real data”!</vt:lpstr>
      <vt:lpstr>Future directions</vt:lpstr>
      <vt:lpstr>Summary</vt:lpstr>
      <vt:lpstr>Acknowledgements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</cp:lastModifiedBy>
  <cp:revision>223</cp:revision>
  <dcterms:created xsi:type="dcterms:W3CDTF">2021-11-11T16:37:17Z</dcterms:created>
  <dcterms:modified xsi:type="dcterms:W3CDTF">2022-10-06T23:05:37Z</dcterms:modified>
</cp:coreProperties>
</file>